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64"/>
  </p:notesMasterIdLst>
  <p:sldIdLst>
    <p:sldId id="274" r:id="rId2"/>
    <p:sldId id="857" r:id="rId3"/>
    <p:sldId id="263" r:id="rId4"/>
    <p:sldId id="257" r:id="rId5"/>
    <p:sldId id="869" r:id="rId6"/>
    <p:sldId id="887" r:id="rId7"/>
    <p:sldId id="888" r:id="rId8"/>
    <p:sldId id="889" r:id="rId9"/>
    <p:sldId id="890" r:id="rId10"/>
    <p:sldId id="891" r:id="rId11"/>
    <p:sldId id="892" r:id="rId12"/>
    <p:sldId id="893" r:id="rId13"/>
    <p:sldId id="894" r:id="rId14"/>
    <p:sldId id="895" r:id="rId15"/>
    <p:sldId id="897" r:id="rId16"/>
    <p:sldId id="896" r:id="rId17"/>
    <p:sldId id="899" r:id="rId18"/>
    <p:sldId id="898" r:id="rId19"/>
    <p:sldId id="900" r:id="rId20"/>
    <p:sldId id="901" r:id="rId21"/>
    <p:sldId id="902" r:id="rId22"/>
    <p:sldId id="903" r:id="rId23"/>
    <p:sldId id="904" r:id="rId24"/>
    <p:sldId id="905" r:id="rId25"/>
    <p:sldId id="906" r:id="rId26"/>
    <p:sldId id="907" r:id="rId27"/>
    <p:sldId id="908" r:id="rId28"/>
    <p:sldId id="909" r:id="rId29"/>
    <p:sldId id="910" r:id="rId30"/>
    <p:sldId id="911" r:id="rId31"/>
    <p:sldId id="912" r:id="rId32"/>
    <p:sldId id="913" r:id="rId33"/>
    <p:sldId id="914" r:id="rId34"/>
    <p:sldId id="915" r:id="rId35"/>
    <p:sldId id="916" r:id="rId36"/>
    <p:sldId id="917" r:id="rId37"/>
    <p:sldId id="918" r:id="rId38"/>
    <p:sldId id="919" r:id="rId39"/>
    <p:sldId id="920" r:id="rId40"/>
    <p:sldId id="921" r:id="rId41"/>
    <p:sldId id="922" r:id="rId42"/>
    <p:sldId id="923" r:id="rId43"/>
    <p:sldId id="924" r:id="rId44"/>
    <p:sldId id="925" r:id="rId45"/>
    <p:sldId id="926" r:id="rId46"/>
    <p:sldId id="927" r:id="rId47"/>
    <p:sldId id="928" r:id="rId48"/>
    <p:sldId id="929" r:id="rId49"/>
    <p:sldId id="930" r:id="rId50"/>
    <p:sldId id="931" r:id="rId51"/>
    <p:sldId id="932" r:id="rId52"/>
    <p:sldId id="934" r:id="rId53"/>
    <p:sldId id="933" r:id="rId54"/>
    <p:sldId id="935" r:id="rId55"/>
    <p:sldId id="936" r:id="rId56"/>
    <p:sldId id="937" r:id="rId57"/>
    <p:sldId id="938" r:id="rId58"/>
    <p:sldId id="939" r:id="rId59"/>
    <p:sldId id="940" r:id="rId60"/>
    <p:sldId id="941" r:id="rId61"/>
    <p:sldId id="942" r:id="rId62"/>
    <p:sldId id="330" r:id="rId6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18" autoAdjust="0"/>
    <p:restoredTop sz="94541"/>
  </p:normalViewPr>
  <p:slideViewPr>
    <p:cSldViewPr>
      <p:cViewPr varScale="1">
        <p:scale>
          <a:sx n="124" d="100"/>
          <a:sy n="124" d="100"/>
        </p:scale>
        <p:origin x="2064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27605-6B5A-40E7-9B80-1EB36C71D8AC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E7736C-C334-4D13-BEA9-E2AFFFF614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5521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TR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7736C-C334-4D13-BEA9-E2AFFFF6149A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9652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TR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7736C-C334-4D13-BEA9-E2AFFFF6149A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1808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TR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7736C-C334-4D13-BEA9-E2AFFFF6149A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264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 dirty="0"/>
              <a:t>Название дисциплины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ФИО преподавателя</a:t>
            </a:r>
          </a:p>
          <a:p>
            <a:pPr lvl="0"/>
            <a:r>
              <a:rPr lang="ru-RU" dirty="0"/>
              <a:t>Электронная почта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66765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02790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2606039"/>
            <a:ext cx="7886700" cy="357092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2386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43675" y="1152143"/>
            <a:ext cx="1971675" cy="502482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1152143"/>
            <a:ext cx="5762625" cy="502481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137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92" y="1197276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D04E3D8-9551-C44F-AA1F-D38C85BA4D52}" type="datetimeFigureOut">
              <a:rPr lang="en-US" smtClean="0"/>
              <a:pPr/>
              <a:t>9/26/22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262070-2A5E-5642-84A2-C705DC4050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37751" y="2693773"/>
            <a:ext cx="8349049" cy="343239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6109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43000" y="2057399"/>
            <a:ext cx="6858000" cy="1452563"/>
          </a:xfrm>
          <a:prstGeom prst="rect">
            <a:avLst/>
          </a:prstGeo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ru-RU" dirty="0"/>
              <a:t>Название темы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43000" y="1178878"/>
            <a:ext cx="6858000" cy="46704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Номер темы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9199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036128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2523743"/>
            <a:ext cx="7886700" cy="365321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0552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033272"/>
            <a:ext cx="7886700" cy="1218691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8650" y="2414015"/>
            <a:ext cx="3867150" cy="376294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2414015"/>
            <a:ext cx="3867150" cy="376294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7610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8808" y="1033272"/>
            <a:ext cx="7886700" cy="1024525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18808" y="2099469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30238" y="3006725"/>
            <a:ext cx="3868737" cy="3182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2099469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3006725"/>
            <a:ext cx="3887788" cy="31829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8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160653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1438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8961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0238" y="987424"/>
            <a:ext cx="2949575" cy="1528699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30238" y="2552700"/>
            <a:ext cx="2949575" cy="3316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284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0238" y="987424"/>
            <a:ext cx="2949575" cy="1546987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30238" y="2552700"/>
            <a:ext cx="2949575" cy="3316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26.09.2022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9816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head.png"/>
          <p:cNvPicPr>
            <a:picLocks noChangeAspect="1"/>
          </p:cNvPicPr>
          <p:nvPr userDrawn="1"/>
        </p:nvPicPr>
        <p:blipFill>
          <a:blip r:embed="rId1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330"/>
            <a:ext cx="9144000" cy="995423"/>
          </a:xfrm>
          <a:prstGeom prst="rect">
            <a:avLst/>
          </a:prstGeom>
        </p:spPr>
      </p:pic>
      <p:sp>
        <p:nvSpPr>
          <p:cNvPr id="9" name="Прямоугольник 8"/>
          <p:cNvSpPr/>
          <p:nvPr userDrawn="1"/>
        </p:nvSpPr>
        <p:spPr>
          <a:xfrm>
            <a:off x="5545389" y="-44722"/>
            <a:ext cx="35986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ru-RU" sz="1600" b="1" dirty="0">
                <a:solidFill>
                  <a:srgbClr val="00B0F0"/>
                </a:solidFill>
                <a:latin typeface="PT Sans"/>
              </a:rPr>
              <a:t>Центр дистанционного обучения 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523999" y="6419000"/>
            <a:ext cx="1476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F0"/>
                </a:solidFill>
                <a:latin typeface="PT Sans"/>
              </a:rPr>
              <a:t>online.mirea.ru</a:t>
            </a:r>
            <a:endParaRPr lang="ru-RU" sz="1400" b="1" dirty="0">
              <a:solidFill>
                <a:srgbClr val="00B0F0"/>
              </a:solidFill>
              <a:latin typeface="PT Sans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BFFC79E-3831-4D3C-8F5D-FC802BF1F03F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502307" cy="96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3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zorina_n@mail.r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092771" y="6083371"/>
            <a:ext cx="1907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T Sans"/>
                <a:ea typeface="+mn-ea"/>
                <a:cs typeface="+mn-cs"/>
              </a:rPr>
              <a:t>Online</a:t>
            </a:r>
            <a:r>
              <a:rPr kumimoji="0" lang="ru-RU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T Sans"/>
                <a:ea typeface="+mn-ea"/>
                <a:cs typeface="+mn-cs"/>
              </a:rPr>
              <a:t>-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T Sans"/>
                <a:ea typeface="+mn-ea"/>
                <a:cs typeface="+mn-cs"/>
              </a:rPr>
              <a:t>edu.mirea.ru</a:t>
            </a:r>
            <a:endParaRPr kumimoji="0" lang="ru-RU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T Sans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17D972-92EF-4EF6-BF83-B1D352536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753729"/>
            <a:ext cx="8470077" cy="3323343"/>
          </a:xfrm>
        </p:spPr>
        <p:txBody>
          <a:bodyPr/>
          <a:lstStyle/>
          <a:p>
            <a:pPr algn="ctr"/>
            <a:r>
              <a:rPr lang="en-US" dirty="0"/>
              <a:t> </a:t>
            </a:r>
            <a:r>
              <a:rPr lang="ru-RU" dirty="0"/>
              <a:t>Лекция</a:t>
            </a:r>
            <a:r>
              <a:rPr lang="en-US" dirty="0"/>
              <a:t> </a:t>
            </a:r>
            <a:r>
              <a:rPr lang="ru-RU" dirty="0"/>
              <a:t>2</a:t>
            </a:r>
            <a:br>
              <a:rPr lang="en-US" dirty="0"/>
            </a:br>
            <a:r>
              <a:rPr lang="ru-RU" dirty="0"/>
              <a:t>Введение в алгоритмы и структуры данных реального времени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05CABD-092D-4CC1-B799-8089F630E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741" y="4365104"/>
            <a:ext cx="8676731" cy="2492895"/>
          </a:xfrm>
        </p:spPr>
        <p:txBody>
          <a:bodyPr/>
          <a:lstStyle/>
          <a:p>
            <a:r>
              <a:rPr lang="ru-RU" dirty="0"/>
              <a:t>ФИО преподавателя Зорина Наталья Валентиновна</a:t>
            </a:r>
            <a:endParaRPr lang="en-US" dirty="0"/>
          </a:p>
          <a:p>
            <a:r>
              <a:rPr lang="ru-RU" dirty="0"/>
              <a:t>Кафедра Промышленной информатики г-307</a:t>
            </a:r>
          </a:p>
          <a:p>
            <a:pPr lvl="0"/>
            <a:r>
              <a:rPr lang="en-US" dirty="0"/>
              <a:t>e-mail</a:t>
            </a:r>
            <a:r>
              <a:rPr lang="en-US" dirty="0">
                <a:hlinkClick r:id="rId2"/>
              </a:rPr>
              <a:t>: zorina_n@mail.ru</a:t>
            </a:r>
            <a:endParaRPr lang="ru-RU" dirty="0"/>
          </a:p>
          <a:p>
            <a:r>
              <a:rPr lang="ru-RU" dirty="0"/>
              <a:t>Весенний семестр 2022 г., институт ИИТ, МИРЭА</a:t>
            </a:r>
          </a:p>
          <a:p>
            <a:r>
              <a:rPr lang="ru-RU" dirty="0"/>
              <a:t> ст. преподаватель каф. ПИ </a:t>
            </a:r>
          </a:p>
        </p:txBody>
      </p:sp>
    </p:spTree>
    <p:extLst>
      <p:ext uri="{BB962C8B-B14F-4D97-AF65-F5344CB8AC3E}">
        <p14:creationId xmlns:p14="http://schemas.microsoft.com/office/powerpoint/2010/main" val="418837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5F62E-FFC0-3B40-AE9E-EDC7A3DFA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Перечисляемые типы</a:t>
            </a:r>
            <a:endParaRPr lang="ru-TR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9AF7B7C-6EAD-544C-972A-3F125A1A0E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42" y="1772816"/>
            <a:ext cx="6379841" cy="3652838"/>
          </a:xfrm>
        </p:spPr>
      </p:pic>
    </p:spTree>
    <p:extLst>
      <p:ext uri="{BB962C8B-B14F-4D97-AF65-F5344CB8AC3E}">
        <p14:creationId xmlns:p14="http://schemas.microsoft.com/office/powerpoint/2010/main" val="4076694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5F62E-FFC0-3B40-AE9E-EDC7A3DFA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Перечисляемые типы</a:t>
            </a:r>
            <a:endParaRPr lang="ru-TR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FC3DF418-4DAE-854F-9FC1-17E02607A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698909"/>
            <a:ext cx="7153474" cy="3652838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37A1C95-D5DA-904F-BAC8-8FC10BE20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5517072"/>
            <a:ext cx="28194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0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5F62E-FFC0-3B40-AE9E-EDC7A3DFA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Перечисляемые типы</a:t>
            </a:r>
            <a:endParaRPr lang="ru-TR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4DCA408F-90DB-F141-96B6-9C5400302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916832"/>
            <a:ext cx="7639875" cy="3659697"/>
          </a:xfrm>
        </p:spPr>
      </p:pic>
    </p:spTree>
    <p:extLst>
      <p:ext uri="{BB962C8B-B14F-4D97-AF65-F5344CB8AC3E}">
        <p14:creationId xmlns:p14="http://schemas.microsoft.com/office/powerpoint/2010/main" val="3458655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5F62E-FFC0-3B40-AE9E-EDC7A3DFA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Перечисляемые типы</a:t>
            </a:r>
            <a:endParaRPr lang="ru-TR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30321CD1-CEB3-3E4B-8339-411C7CAE79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57" y="1844824"/>
            <a:ext cx="7132190" cy="3652838"/>
          </a:xfrm>
        </p:spPr>
      </p:pic>
    </p:spTree>
    <p:extLst>
      <p:ext uri="{BB962C8B-B14F-4D97-AF65-F5344CB8AC3E}">
        <p14:creationId xmlns:p14="http://schemas.microsoft.com/office/powerpoint/2010/main" val="3363025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5F62E-FFC0-3B40-AE9E-EDC7A3DFA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Перечисляемые типы: </a:t>
            </a: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пример </a:t>
            </a:r>
            <a:r>
              <a:rPr lang="en" b="1" dirty="0" err="1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Planet.java</a:t>
            </a:r>
            <a:r>
              <a:rPr lang="en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br>
              <a:rPr lang="ru-RU" dirty="0">
                <a:effectLst/>
              </a:rPr>
            </a:br>
            <a:br>
              <a:rPr lang="en" dirty="0">
                <a:effectLst/>
              </a:rPr>
            </a:br>
            <a:endParaRPr lang="ru-TR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398938CC-63A2-1046-AF7A-EF6844444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80" y="2324931"/>
            <a:ext cx="3779941" cy="3921596"/>
          </a:xfrm>
        </p:spPr>
      </p:pic>
      <p:pic>
        <p:nvPicPr>
          <p:cNvPr id="8" name="Объект 6">
            <a:extLst>
              <a:ext uri="{FF2B5EF4-FFF2-40B4-BE49-F238E27FC236}">
                <a16:creationId xmlns:a16="http://schemas.microsoft.com/office/drawing/2014/main" id="{48ADC427-263D-E04D-A92F-2AF975FFBA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570928"/>
            <a:ext cx="3596267" cy="36528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7445E46-384B-164D-B18B-96994373A2E5}"/>
              </a:ext>
            </a:extLst>
          </p:cNvPr>
          <p:cNvSpPr txBox="1"/>
          <p:nvPr/>
        </p:nvSpPr>
        <p:spPr>
          <a:xfrm>
            <a:off x="3851920" y="1763525"/>
            <a:ext cx="3596267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TR" dirty="0"/>
              <a:t>Программа вычисляет ваш вес на планете </a:t>
            </a:r>
          </a:p>
        </p:txBody>
      </p:sp>
    </p:spTree>
    <p:extLst>
      <p:ext uri="{BB962C8B-B14F-4D97-AF65-F5344CB8AC3E}">
        <p14:creationId xmlns:p14="http://schemas.microsoft.com/office/powerpoint/2010/main" val="3707859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5F62E-FFC0-3B40-AE9E-EDC7A3DFA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600" y="706476"/>
            <a:ext cx="8047806" cy="1060142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Перечисляемые типы: </a:t>
            </a: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пример </a:t>
            </a:r>
            <a:r>
              <a:rPr lang="en" b="1" dirty="0" err="1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Planet.java</a:t>
            </a:r>
            <a:r>
              <a:rPr lang="en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br>
              <a:rPr lang="ru-RU" dirty="0">
                <a:effectLst/>
              </a:rPr>
            </a:br>
            <a:br>
              <a:rPr lang="en" dirty="0">
                <a:effectLst/>
              </a:rPr>
            </a:br>
            <a:endParaRPr lang="ru-TR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8309862-26B5-A648-9088-A2A4E9E2F3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1" y="2204864"/>
            <a:ext cx="5773887" cy="3745452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C0EA1F-5E17-2F41-8326-74FB6BCE24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416" y="3573016"/>
            <a:ext cx="4090990" cy="272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261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5F62E-FFC0-3B40-AE9E-EDC7A3DFA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Порядковые значения перечисляемых типов</a:t>
            </a:r>
            <a:br>
              <a:rPr lang="ru-RU" dirty="0">
                <a:effectLst/>
              </a:rPr>
            </a:br>
            <a:br>
              <a:rPr lang="en" dirty="0">
                <a:effectLst/>
              </a:rPr>
            </a:br>
            <a:endParaRPr lang="ru-TR" dirty="0"/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57554F27-27AC-BC4D-83EA-37A057E1B0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81" y="2524125"/>
            <a:ext cx="7868438" cy="3652838"/>
          </a:xfrm>
        </p:spPr>
      </p:pic>
      <p:pic>
        <p:nvPicPr>
          <p:cNvPr id="1025" name="Picture 1" descr="page51image63185440">
            <a:extLst>
              <a:ext uri="{FF2B5EF4-FFF2-40B4-BE49-F238E27FC236}">
                <a16:creationId xmlns:a16="http://schemas.microsoft.com/office/drawing/2014/main" id="{0A677338-0F61-2E4B-97DC-434C03431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5171400" cy="491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7815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5F62E-FFC0-3B40-AE9E-EDC7A3DFA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Порядковые значения перечисляемых типов</a:t>
            </a:r>
            <a:br>
              <a:rPr lang="ru-RU" dirty="0">
                <a:effectLst/>
              </a:rPr>
            </a:br>
            <a:br>
              <a:rPr lang="en" dirty="0">
                <a:effectLst/>
              </a:rPr>
            </a:br>
            <a:endParaRPr lang="ru-TR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210061C-F519-D345-B29C-735E69A01C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330167"/>
            <a:ext cx="7213432" cy="3652838"/>
          </a:xfrm>
        </p:spPr>
      </p:pic>
    </p:spTree>
    <p:extLst>
      <p:ext uri="{BB962C8B-B14F-4D97-AF65-F5344CB8AC3E}">
        <p14:creationId xmlns:p14="http://schemas.microsoft.com/office/powerpoint/2010/main" val="832275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5F62E-FFC0-3B40-AE9E-EDC7A3DFA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76" y="548680"/>
            <a:ext cx="7759774" cy="1872208"/>
          </a:xfrm>
        </p:spPr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Порядковые значения перечисляемых типов: пример </a:t>
            </a:r>
            <a:r>
              <a:rPr lang="en-US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Burger</a:t>
            </a: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.</a:t>
            </a:r>
            <a:r>
              <a:rPr lang="en-US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java</a:t>
            </a:r>
            <a:br>
              <a:rPr lang="ru-RU" dirty="0">
                <a:effectLst/>
              </a:rPr>
            </a:br>
            <a:br>
              <a:rPr lang="en" dirty="0">
                <a:effectLst/>
              </a:rPr>
            </a:br>
            <a:endParaRPr lang="ru-TR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3E00E398-107F-FC4E-889A-EE5B64C8E5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924944"/>
            <a:ext cx="7571515" cy="3652838"/>
          </a:xfrm>
        </p:spPr>
      </p:pic>
    </p:spTree>
    <p:extLst>
      <p:ext uri="{BB962C8B-B14F-4D97-AF65-F5344CB8AC3E}">
        <p14:creationId xmlns:p14="http://schemas.microsoft.com/office/powerpoint/2010/main" val="42123136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5F62E-FFC0-3B40-AE9E-EDC7A3DFA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584" y="681038"/>
            <a:ext cx="7920880" cy="1680654"/>
          </a:xfrm>
        </p:spPr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Порядковые значения перечисляемых типов пример </a:t>
            </a:r>
            <a:r>
              <a:rPr lang="en-US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Burger</a:t>
            </a: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.</a:t>
            </a:r>
            <a:r>
              <a:rPr lang="en-US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java</a:t>
            </a:r>
            <a:br>
              <a:rPr lang="ru-RU" dirty="0">
                <a:effectLst/>
              </a:rPr>
            </a:br>
            <a:br>
              <a:rPr lang="en" dirty="0">
                <a:effectLst/>
              </a:rPr>
            </a:br>
            <a:endParaRPr lang="ru-TR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1993AF1-5332-E744-B2C3-26BDCF4E7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28" y="2524125"/>
            <a:ext cx="7060944" cy="365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63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F9E807E-51E4-6D4B-9763-74DE23207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256663"/>
            <a:ext cx="7416824" cy="61150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411CDE-A5FD-C04B-B580-890E7BC42E24}"/>
              </a:ext>
            </a:extLst>
          </p:cNvPr>
          <p:cNvSpPr txBox="1"/>
          <p:nvPr/>
        </p:nvSpPr>
        <p:spPr>
          <a:xfrm>
            <a:off x="1331640" y="273043"/>
            <a:ext cx="76328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TR" sz="3200" b="1" dirty="0">
                <a:solidFill>
                  <a:schemeClr val="bg1"/>
                </a:solidFill>
              </a:rPr>
              <a:t>Введение в алгоритмы и структуры данных реального времени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348631-76AE-3740-9DBD-204B04C7B124}"/>
              </a:ext>
            </a:extLst>
          </p:cNvPr>
          <p:cNvSpPr txBox="1"/>
          <p:nvPr/>
        </p:nvSpPr>
        <p:spPr>
          <a:xfrm>
            <a:off x="1043608" y="4653136"/>
            <a:ext cx="74168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Palatino" pitchFamily="2" charset="0"/>
              </a:rPr>
              <a:t> </a:t>
            </a:r>
            <a:endParaRPr lang="ru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7500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5F62E-FFC0-3B40-AE9E-EDC7A3DFA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620688"/>
            <a:ext cx="8102724" cy="1738612"/>
          </a:xfrm>
        </p:spPr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Порядковые значения перечисляемых типов пример </a:t>
            </a:r>
            <a:r>
              <a:rPr lang="en-US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Burger</a:t>
            </a: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.</a:t>
            </a:r>
            <a:r>
              <a:rPr lang="en-US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java</a:t>
            </a:r>
            <a:br>
              <a:rPr lang="ru-RU" dirty="0">
                <a:effectLst/>
              </a:rPr>
            </a:br>
            <a:br>
              <a:rPr lang="en" dirty="0">
                <a:effectLst/>
              </a:rPr>
            </a:br>
            <a:endParaRPr lang="ru-TR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BB5739F-ACDF-6244-A8EF-1E1974012C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359300"/>
            <a:ext cx="3302165" cy="365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169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79F8F-326D-EA47-A918-146546BE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Классы оболочки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F4C2C01-1978-5443-BFEF-08AFCCA2CB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163" y="1700213"/>
            <a:ext cx="7193674" cy="4476750"/>
          </a:xfrm>
        </p:spPr>
      </p:pic>
    </p:spTree>
    <p:extLst>
      <p:ext uri="{BB962C8B-B14F-4D97-AF65-F5344CB8AC3E}">
        <p14:creationId xmlns:p14="http://schemas.microsoft.com/office/powerpoint/2010/main" val="4297689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79F8F-326D-EA47-A918-146546BE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Классы оболочки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58BBF045-B2BD-0C44-A3A5-007A36985A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698909"/>
            <a:ext cx="6950168" cy="3652838"/>
          </a:xfrm>
        </p:spPr>
      </p:pic>
    </p:spTree>
    <p:extLst>
      <p:ext uri="{BB962C8B-B14F-4D97-AF65-F5344CB8AC3E}">
        <p14:creationId xmlns:p14="http://schemas.microsoft.com/office/powerpoint/2010/main" val="2998003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79F8F-326D-EA47-A918-146546BE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Классы оболочки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336159AC-09E9-9041-BF07-D459D75538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916832"/>
            <a:ext cx="7325209" cy="3652838"/>
          </a:xfrm>
        </p:spPr>
      </p:pic>
    </p:spTree>
    <p:extLst>
      <p:ext uri="{BB962C8B-B14F-4D97-AF65-F5344CB8AC3E}">
        <p14:creationId xmlns:p14="http://schemas.microsoft.com/office/powerpoint/2010/main" val="40076306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79F8F-326D-EA47-A918-146546BE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Классы оболочки: автоупаковка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ECC8F89-31A9-0C42-95D7-821FDD2F1C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836841"/>
            <a:ext cx="7783183" cy="4044107"/>
          </a:xfrm>
        </p:spPr>
      </p:pic>
    </p:spTree>
    <p:extLst>
      <p:ext uri="{BB962C8B-B14F-4D97-AF65-F5344CB8AC3E}">
        <p14:creationId xmlns:p14="http://schemas.microsoft.com/office/powerpoint/2010/main" val="22678617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79F8F-326D-EA47-A918-146546BE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Классы оболочки: пример Игра в кости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7972378-4155-0348-B12A-3896C59C55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985" y="2524125"/>
            <a:ext cx="6976029" cy="3652838"/>
          </a:xfrm>
        </p:spPr>
      </p:pic>
    </p:spTree>
    <p:extLst>
      <p:ext uri="{BB962C8B-B14F-4D97-AF65-F5344CB8AC3E}">
        <p14:creationId xmlns:p14="http://schemas.microsoft.com/office/powerpoint/2010/main" val="38991240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79F8F-326D-EA47-A918-146546BE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Классы оболочки: пример Игра в кости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F0067D56-3FA6-374D-951B-3EFD38BA8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94" y="2361691"/>
            <a:ext cx="7158174" cy="3652838"/>
          </a:xfrm>
        </p:spPr>
      </p:pic>
    </p:spTree>
    <p:extLst>
      <p:ext uri="{BB962C8B-B14F-4D97-AF65-F5344CB8AC3E}">
        <p14:creationId xmlns:p14="http://schemas.microsoft.com/office/powerpoint/2010/main" val="1339693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79F8F-326D-EA47-A918-146546BE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Классы оболочки: пример Игра в кости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8CE79A0-15BB-8C4A-860D-7EE4C9ACEF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342081"/>
            <a:ext cx="7183710" cy="4308457"/>
          </a:xfrm>
        </p:spPr>
      </p:pic>
    </p:spTree>
    <p:extLst>
      <p:ext uri="{BB962C8B-B14F-4D97-AF65-F5344CB8AC3E}">
        <p14:creationId xmlns:p14="http://schemas.microsoft.com/office/powerpoint/2010/main" val="31783698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79F8F-326D-EA47-A918-146546BE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Классы оболочки: пример Игра в кости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936BFC10-7E70-174C-A132-00A75B94A2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53" y="2361691"/>
            <a:ext cx="6063564" cy="3652838"/>
          </a:xfrm>
        </p:spPr>
      </p:pic>
    </p:spTree>
    <p:extLst>
      <p:ext uri="{BB962C8B-B14F-4D97-AF65-F5344CB8AC3E}">
        <p14:creationId xmlns:p14="http://schemas.microsoft.com/office/powerpoint/2010/main" val="18255381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79F8F-326D-EA47-A918-146546BE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Классы оболочки: пример Игра в кости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2361224-0A7A-AF42-8252-9B56E102A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1880218"/>
            <a:ext cx="5176044" cy="2390295"/>
          </a:xfrm>
          <a:prstGeom prst="rect">
            <a:avLst/>
          </a:prstGeom>
        </p:spPr>
      </p:pic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80DBDF55-F0F9-E147-AD01-7789820516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3789040"/>
            <a:ext cx="7886700" cy="2596484"/>
          </a:xfrm>
        </p:spPr>
      </p:pic>
    </p:spTree>
    <p:extLst>
      <p:ext uri="{BB962C8B-B14F-4D97-AF65-F5344CB8AC3E}">
        <p14:creationId xmlns:p14="http://schemas.microsoft.com/office/powerpoint/2010/main" val="1904169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251520" y="980728"/>
            <a:ext cx="8389972" cy="1359548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Тема </a:t>
            </a:r>
            <a:r>
              <a:rPr lang="ru-RU" b="1" dirty="0" err="1">
                <a:solidFill>
                  <a:schemeClr val="accent1">
                    <a:lumMod val="75000"/>
                  </a:schemeClr>
                </a:solidFill>
              </a:rPr>
              <a:t>лекции:«</a:t>
            </a:r>
            <a:r>
              <a:rPr lang="ru-RU" sz="4400" b="1" dirty="0" err="1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Основы</a:t>
            </a:r>
            <a:r>
              <a:rPr lang="ru-RU" sz="4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ООП на Джава( продолжение). АТД »</a:t>
            </a:r>
            <a:br>
              <a:rPr lang="ru-RU" sz="4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</a:b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5" name="Содержимое 4"/>
          <p:cNvSpPr>
            <a:spLocks noGrp="1"/>
          </p:cNvSpPr>
          <p:nvPr>
            <p:ph idx="1"/>
          </p:nvPr>
        </p:nvSpPr>
        <p:spPr>
          <a:xfrm>
            <a:off x="251520" y="2564904"/>
            <a:ext cx="8480588" cy="3908995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endParaRPr lang="ru-RU" sz="4000" b="1" dirty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DE84DCB-C07E-8F4D-A6B5-9AC578828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177" y="2692518"/>
            <a:ext cx="2546257" cy="378138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D81F63E-B404-1441-9C60-4AAE04D2A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892" y="3127799"/>
            <a:ext cx="1644418" cy="33581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ADD368-C719-9748-A4DA-A326D1AFB25E}"/>
              </a:ext>
            </a:extLst>
          </p:cNvPr>
          <p:cNvSpPr txBox="1"/>
          <p:nvPr/>
        </p:nvSpPr>
        <p:spPr>
          <a:xfrm>
            <a:off x="2411760" y="2692518"/>
            <a:ext cx="4572000" cy="120032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ru-RU" i="1" dirty="0">
                <a:solidFill>
                  <a:schemeClr val="accent1"/>
                </a:solidFill>
                <a:latin typeface="Arial" panose="020B0604020202020204" pitchFamily="34" charset="0"/>
              </a:rPr>
              <a:t>Быстрее-быстрее-быстрее,</a:t>
            </a:r>
            <a:br>
              <a:rPr lang="ru-RU" dirty="0">
                <a:solidFill>
                  <a:schemeClr val="accent1"/>
                </a:solidFill>
              </a:rPr>
            </a:br>
            <a:r>
              <a:rPr lang="ru-RU" i="1" dirty="0">
                <a:solidFill>
                  <a:schemeClr val="accent1"/>
                </a:solidFill>
                <a:latin typeface="Arial" panose="020B0604020202020204" pitchFamily="34" charset="0"/>
              </a:rPr>
              <a:t>Я опаздываю, опаздываю,</a:t>
            </a:r>
            <a:br>
              <a:rPr lang="ru-RU" i="1" dirty="0">
                <a:solidFill>
                  <a:schemeClr val="accent1"/>
                </a:solidFill>
                <a:latin typeface="Arial" panose="020B0604020202020204" pitchFamily="34" charset="0"/>
              </a:rPr>
            </a:br>
            <a:r>
              <a:rPr lang="ru-RU" i="1" dirty="0">
                <a:solidFill>
                  <a:schemeClr val="accent1"/>
                </a:solidFill>
                <a:latin typeface="Arial" panose="020B0604020202020204" pitchFamily="34" charset="0"/>
              </a:rPr>
              <a:t>И стрелки на моих часах</a:t>
            </a:r>
            <a:br>
              <a:rPr lang="ru-RU" i="1" dirty="0">
                <a:solidFill>
                  <a:schemeClr val="accent1"/>
                </a:solidFill>
                <a:latin typeface="Arial" panose="020B0604020202020204" pitchFamily="34" charset="0"/>
              </a:rPr>
            </a:br>
            <a:r>
              <a:rPr lang="ru-RU" i="1" dirty="0">
                <a:solidFill>
                  <a:schemeClr val="accent1"/>
                </a:solidFill>
                <a:latin typeface="Arial" panose="020B0604020202020204" pitchFamily="34" charset="0"/>
              </a:rPr>
              <a:t>Начинают дрожать.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08B1F6-1D33-9346-ABEE-9B0AAE925B77}"/>
              </a:ext>
            </a:extLst>
          </p:cNvPr>
          <p:cNvSpPr txBox="1"/>
          <p:nvPr/>
        </p:nvSpPr>
        <p:spPr>
          <a:xfrm>
            <a:off x="2652066" y="4143971"/>
            <a:ext cx="3408661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TR" b="1" i="1" dirty="0"/>
              <a:t>Для систем реального времени- быстрее не значит лучше, главное ВОВРЕМЯ!</a:t>
            </a:r>
          </a:p>
        </p:txBody>
      </p:sp>
    </p:spTree>
    <p:extLst>
      <p:ext uri="{BB962C8B-B14F-4D97-AF65-F5344CB8AC3E}">
        <p14:creationId xmlns:p14="http://schemas.microsoft.com/office/powerpoint/2010/main" val="40953770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79F8F-326D-EA47-A918-146546BE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Метод </a:t>
            </a:r>
            <a:r>
              <a:rPr lang="en-US" b="1" dirty="0" err="1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toString</a:t>
            </a:r>
            <a:r>
              <a:rPr lang="en-US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()</a:t>
            </a: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39A7A1B5-AA1D-1B4A-BA47-9B900E6BF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047" y="2524125"/>
            <a:ext cx="6929905" cy="3652838"/>
          </a:xfrm>
        </p:spPr>
      </p:pic>
    </p:spTree>
    <p:extLst>
      <p:ext uri="{BB962C8B-B14F-4D97-AF65-F5344CB8AC3E}">
        <p14:creationId xmlns:p14="http://schemas.microsoft.com/office/powerpoint/2010/main" val="29507601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009C41-023B-594B-9572-009E16398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1036129"/>
            <a:ext cx="7831782" cy="808696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Что такое рекурсия?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A9ED854-5A0C-D54F-A52D-8E7474A8D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5" y="2188476"/>
            <a:ext cx="6907532" cy="3988487"/>
          </a:xfrm>
        </p:spPr>
      </p:pic>
    </p:spTree>
    <p:extLst>
      <p:ext uri="{BB962C8B-B14F-4D97-AF65-F5344CB8AC3E}">
        <p14:creationId xmlns:p14="http://schemas.microsoft.com/office/powerpoint/2010/main" val="20857484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009C41-023B-594B-9572-009E16398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1036129"/>
            <a:ext cx="7831782" cy="808696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Типы рекурсии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7309C4A3-503B-0E4D-8322-DA51F5512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48" y="2276872"/>
            <a:ext cx="6905893" cy="3900091"/>
          </a:xfrm>
        </p:spPr>
      </p:pic>
    </p:spTree>
    <p:extLst>
      <p:ext uri="{BB962C8B-B14F-4D97-AF65-F5344CB8AC3E}">
        <p14:creationId xmlns:p14="http://schemas.microsoft.com/office/powerpoint/2010/main" val="10848936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009C41-023B-594B-9572-009E16398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1036128"/>
            <a:ext cx="7903790" cy="1168735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Почему стоит использовать рекурсию?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DB6A0FC-5018-4041-A4F4-6DED1B9410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420888"/>
            <a:ext cx="6888492" cy="4095375"/>
          </a:xfrm>
        </p:spPr>
      </p:pic>
    </p:spTree>
    <p:extLst>
      <p:ext uri="{BB962C8B-B14F-4D97-AF65-F5344CB8AC3E}">
        <p14:creationId xmlns:p14="http://schemas.microsoft.com/office/powerpoint/2010/main" val="31998428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9A418-FCA9-F14B-88AE-46931CC12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Пример: Числа Фибоначчи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F0CF35E-0E0B-F54D-8448-0C86A80EB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726630"/>
            <a:ext cx="7886700" cy="321496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09950D3-5651-AF4C-9546-5E199CBD2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4817240"/>
            <a:ext cx="6045675" cy="162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885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9A418-FCA9-F14B-88AE-46931CC12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Пример: Числа Фибоначчи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D807C5B-806E-E443-AB4B-2939B0902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82" y="1988840"/>
            <a:ext cx="7239725" cy="4188123"/>
          </a:xfrm>
        </p:spPr>
      </p:pic>
    </p:spTree>
    <p:extLst>
      <p:ext uri="{BB962C8B-B14F-4D97-AF65-F5344CB8AC3E}">
        <p14:creationId xmlns:p14="http://schemas.microsoft.com/office/powerpoint/2010/main" val="23629895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9A418-FCA9-F14B-88AE-46931CC12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Не </a:t>
            </a:r>
            <a:r>
              <a:rPr lang="ru-RU" b="1" dirty="0" err="1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рекурсивныи</a:t>
            </a: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̆ способ вычисления  числа Фибоначчи 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CD9F645-AEB2-6F42-823A-A1CEB2E97C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63" y="2362200"/>
            <a:ext cx="7409274" cy="3814763"/>
          </a:xfrm>
        </p:spPr>
      </p:pic>
    </p:spTree>
    <p:extLst>
      <p:ext uri="{BB962C8B-B14F-4D97-AF65-F5344CB8AC3E}">
        <p14:creationId xmlns:p14="http://schemas.microsoft.com/office/powerpoint/2010/main" val="32640957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9A418-FCA9-F14B-88AE-46931CC12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1036129"/>
            <a:ext cx="7903790" cy="880704"/>
          </a:xfrm>
        </p:spPr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Рекурсивная функция</a:t>
            </a:r>
            <a:r>
              <a:rPr lang="en-US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fib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0850D4D4-CA02-3843-AF07-C46C1C576C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916833"/>
            <a:ext cx="6840759" cy="4466211"/>
          </a:xfrm>
        </p:spPr>
      </p:pic>
    </p:spTree>
    <p:extLst>
      <p:ext uri="{BB962C8B-B14F-4D97-AF65-F5344CB8AC3E}">
        <p14:creationId xmlns:p14="http://schemas.microsoft.com/office/powerpoint/2010/main" val="3015412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9A418-FCA9-F14B-88AE-46931CC12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1036129"/>
            <a:ext cx="7903790" cy="880704"/>
          </a:xfrm>
        </p:spPr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Использование рекурсии 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D9AF9A1F-FF35-3F4E-B9F8-5A229D7336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844824"/>
            <a:ext cx="7903790" cy="4461035"/>
          </a:xfrm>
        </p:spPr>
      </p:pic>
    </p:spTree>
    <p:extLst>
      <p:ext uri="{BB962C8B-B14F-4D97-AF65-F5344CB8AC3E}">
        <p14:creationId xmlns:p14="http://schemas.microsoft.com/office/powerpoint/2010/main" val="30860518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9A418-FCA9-F14B-88AE-46931CC12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79" y="1036128"/>
            <a:ext cx="7950271" cy="1296105"/>
          </a:xfrm>
        </p:spPr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Проблемы связанные с рекурсией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4EB5683A-9ECE-D34B-B4A9-12A88B1573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3220284"/>
            <a:ext cx="7886700" cy="2260519"/>
          </a:xfrm>
        </p:spPr>
      </p:pic>
    </p:spTree>
    <p:extLst>
      <p:ext uri="{BB962C8B-B14F-4D97-AF65-F5344CB8AC3E}">
        <p14:creationId xmlns:p14="http://schemas.microsoft.com/office/powerpoint/2010/main" val="2138708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1052737"/>
            <a:ext cx="7886700" cy="864096"/>
          </a:xfrm>
        </p:spPr>
        <p:txBody>
          <a:bodyPr/>
          <a:lstStyle/>
          <a:p>
            <a:r>
              <a:rPr lang="ru-RU" b="1" dirty="0">
                <a:solidFill>
                  <a:srgbClr val="0070C0"/>
                </a:solidFill>
              </a:rPr>
              <a:t>План лекции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1916833"/>
            <a:ext cx="7886700" cy="4260129"/>
          </a:xfrm>
        </p:spPr>
        <p:txBody>
          <a:bodyPr>
            <a:normAutofit/>
          </a:bodyPr>
          <a:lstStyle/>
          <a:p>
            <a:pPr lvl="0"/>
            <a:r>
              <a:rPr lang="ru-RU" sz="3000" dirty="0"/>
              <a:t>Тип Перечисление ( объектный тип)</a:t>
            </a:r>
          </a:p>
          <a:p>
            <a:pPr lvl="0"/>
            <a:r>
              <a:rPr lang="ru-RU" sz="3000" dirty="0"/>
              <a:t>Тип Оболочка ( объектный тип)</a:t>
            </a:r>
          </a:p>
          <a:p>
            <a:pPr lvl="0"/>
            <a:r>
              <a:rPr lang="ru-RU" sz="3000" dirty="0"/>
              <a:t>Рекурсия и ее виды</a:t>
            </a:r>
          </a:p>
          <a:p>
            <a:pPr lvl="0"/>
            <a:r>
              <a:rPr lang="ru-RU" sz="3000" dirty="0"/>
              <a:t>Нотация для формального представления</a:t>
            </a:r>
          </a:p>
          <a:p>
            <a:pPr lvl="0"/>
            <a:r>
              <a:rPr lang="ru-RU" sz="3000" dirty="0"/>
              <a:t>Примеры рекурсии</a:t>
            </a:r>
          </a:p>
          <a:p>
            <a:pPr lvl="0"/>
            <a:r>
              <a:rPr lang="ru-RU" sz="3000" dirty="0"/>
              <a:t>Недостатки рекурсии</a:t>
            </a:r>
          </a:p>
          <a:p>
            <a:pPr lvl="0"/>
            <a:endParaRPr lang="ru-RU" sz="3000" dirty="0"/>
          </a:p>
          <a:p>
            <a:pPr lvl="0"/>
            <a:endParaRPr lang="ru-RU" sz="3000" dirty="0"/>
          </a:p>
          <a:p>
            <a:pPr>
              <a:buFont typeface="Wingdings" panose="05000000000000000000" pitchFamily="2" charset="2"/>
              <a:buChar char="ü"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80450" y="6515100"/>
            <a:ext cx="463550" cy="273050"/>
          </a:xfrm>
          <a:prstGeom prst="rect">
            <a:avLst/>
          </a:prstGeom>
        </p:spPr>
        <p:txBody>
          <a:bodyPr/>
          <a:lstStyle/>
          <a:p>
            <a:fld id="{59712345-3612-4DB9-BB05-AE2C8D5DA22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98637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9A418-FCA9-F14B-88AE-46931CC12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79" y="1036128"/>
            <a:ext cx="7950271" cy="1296105"/>
          </a:xfrm>
        </p:spPr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Стратегия – решение проблемы!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6609BA41-10F1-4B4E-B16D-1EEDE0B11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80" y="1988840"/>
            <a:ext cx="7688567" cy="3972099"/>
          </a:xfrm>
        </p:spPr>
      </p:pic>
    </p:spTree>
    <p:extLst>
      <p:ext uri="{BB962C8B-B14F-4D97-AF65-F5344CB8AC3E}">
        <p14:creationId xmlns:p14="http://schemas.microsoft.com/office/powerpoint/2010/main" val="27819562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9A418-FCA9-F14B-88AE-46931CC12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79" y="1036128"/>
            <a:ext cx="7950271" cy="1296105"/>
          </a:xfrm>
        </p:spPr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Основы использования рекурсии!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D73D78EA-A234-4C43-B568-CF7292D0F7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51" y="2524125"/>
            <a:ext cx="7554298" cy="3652838"/>
          </a:xfrm>
        </p:spPr>
      </p:pic>
    </p:spTree>
    <p:extLst>
      <p:ext uri="{BB962C8B-B14F-4D97-AF65-F5344CB8AC3E}">
        <p14:creationId xmlns:p14="http://schemas.microsoft.com/office/powerpoint/2010/main" val="32443833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9A418-FCA9-F14B-88AE-46931CC12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32" y="476672"/>
            <a:ext cx="7950271" cy="1296105"/>
          </a:xfrm>
        </p:spPr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Как происходит управление памятью? 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1A4818C-46EA-1749-B48C-98300C17A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113770"/>
            <a:ext cx="3591388" cy="4278908"/>
          </a:xfrm>
          <a:prstGeom prst="rect">
            <a:avLst/>
          </a:prstGeom>
        </p:spPr>
      </p:pic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859D3AB6-F21F-744B-844E-3B85D44333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484784"/>
            <a:ext cx="5063714" cy="2971454"/>
          </a:xfr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C82FF94-7732-2B44-AD5F-21899CDA8C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228" y="4453225"/>
            <a:ext cx="3222180" cy="225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0110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9A418-FCA9-F14B-88AE-46931CC12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616" y="476673"/>
            <a:ext cx="8094287" cy="648072"/>
          </a:xfrm>
        </p:spPr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Что происходит при рекурсии?</a:t>
            </a: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b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8AA76957-AD15-854F-A518-8B5408A410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153532"/>
            <a:ext cx="4451940" cy="4908550"/>
          </a:xfr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BAFA440-946D-644F-9CED-65D1EBCBA0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139534"/>
            <a:ext cx="4126092" cy="237465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452F5CC-8225-9248-AFC0-79BBFBDA23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110" y="3607807"/>
            <a:ext cx="3543920" cy="213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4488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31BA4D-680A-5C48-9EE7-57C486309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520783"/>
            <a:ext cx="8246740" cy="1759370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Рекурсивный и не рекурсивный способы: пример вычисления суммы от 1 до </a:t>
            </a:r>
            <a:r>
              <a:rPr lang="en-US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n</a:t>
            </a: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D50A273-E50A-8746-9B64-A141DC19A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02" y="2361690"/>
            <a:ext cx="3789683" cy="4347511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52F5B3B-CEED-AA45-AB44-9BC5C01745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7" y="2280153"/>
            <a:ext cx="3609340" cy="4275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707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2AE664-A723-AB47-884E-81A7D6315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Формальное представление методов</a:t>
            </a: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E265936-8A42-2A4C-99CA-005A271348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28" y="2361691"/>
            <a:ext cx="7886700" cy="3260752"/>
          </a:xfrm>
        </p:spPr>
      </p:pic>
    </p:spTree>
    <p:extLst>
      <p:ext uri="{BB962C8B-B14F-4D97-AF65-F5344CB8AC3E}">
        <p14:creationId xmlns:p14="http://schemas.microsoft.com/office/powerpoint/2010/main" val="36226933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2AE664-A723-AB47-884E-81A7D6315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Использование нотации для представления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7A7D7341-9634-884E-A26D-2B3C45D469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492896"/>
            <a:ext cx="7057864" cy="3807645"/>
          </a:xfrm>
        </p:spPr>
      </p:pic>
    </p:spTree>
    <p:extLst>
      <p:ext uri="{BB962C8B-B14F-4D97-AF65-F5344CB8AC3E}">
        <p14:creationId xmlns:p14="http://schemas.microsoft.com/office/powerpoint/2010/main" val="25619540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871B5F-6ED5-0C45-B030-B8A2A2157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Пример: факториал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C6596F3-CF8D-1546-BCE9-E481437EC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844823"/>
            <a:ext cx="6751662" cy="4877695"/>
          </a:xfrm>
        </p:spPr>
      </p:pic>
    </p:spTree>
    <p:extLst>
      <p:ext uri="{BB962C8B-B14F-4D97-AF65-F5344CB8AC3E}">
        <p14:creationId xmlns:p14="http://schemas.microsoft.com/office/powerpoint/2010/main" val="26288307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871B5F-6ED5-0C45-B030-B8A2A2157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Пример:возведение в степень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BC3B4AEB-BDE1-CD43-A3B7-0B9DD478F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725920"/>
            <a:ext cx="7445937" cy="4441599"/>
          </a:xfrm>
        </p:spPr>
      </p:pic>
    </p:spTree>
    <p:extLst>
      <p:ext uri="{BB962C8B-B14F-4D97-AF65-F5344CB8AC3E}">
        <p14:creationId xmlns:p14="http://schemas.microsoft.com/office/powerpoint/2010/main" val="38070938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871B5F-6ED5-0C45-B030-B8A2A215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76" y="681037"/>
            <a:ext cx="7759774" cy="1091780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Использование области видимости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CD81D996-4BA8-654F-ACA8-6CF21AA95C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864518"/>
            <a:ext cx="7255718" cy="4574257"/>
          </a:xfrm>
        </p:spPr>
      </p:pic>
    </p:spTree>
    <p:extLst>
      <p:ext uri="{BB962C8B-B14F-4D97-AF65-F5344CB8AC3E}">
        <p14:creationId xmlns:p14="http://schemas.microsoft.com/office/powerpoint/2010/main" val="2330593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7E0B5D-73DB-E243-909A-77A001808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1036129"/>
            <a:ext cx="7831782" cy="880704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Перечисляемые типы данных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3560E04-2A20-8B48-9B3A-B066F54EE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204864"/>
            <a:ext cx="7368063" cy="3857625"/>
          </a:xfrm>
        </p:spPr>
      </p:pic>
    </p:spTree>
    <p:extLst>
      <p:ext uri="{BB962C8B-B14F-4D97-AF65-F5344CB8AC3E}">
        <p14:creationId xmlns:p14="http://schemas.microsoft.com/office/powerpoint/2010/main" val="124313946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871B5F-6ED5-0C45-B030-B8A2A215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76" y="681037"/>
            <a:ext cx="7759774" cy="1091780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Использование области видимости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7C2CA315-F298-3743-8D30-994FC187DB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372759"/>
            <a:ext cx="7886700" cy="3097286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A0D5133-105B-C94D-AE18-C47B760D0F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008350"/>
            <a:ext cx="4610100" cy="1397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7532C7D-6E49-F943-AE2B-518DC1B1E1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320702"/>
            <a:ext cx="3557066" cy="98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0193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871B5F-6ED5-0C45-B030-B8A2A215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214504"/>
            <a:ext cx="8335838" cy="1793846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Последовательный поиск элементов в массиве по заданному значению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7C2CA315-F298-3743-8D30-994FC187DB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372759"/>
            <a:ext cx="7886700" cy="3097286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A0D5133-105B-C94D-AE18-C47B760D0F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008350"/>
            <a:ext cx="4610100" cy="1397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7532C7D-6E49-F943-AE2B-518DC1B1E1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320702"/>
            <a:ext cx="3557066" cy="98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5171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871B5F-6ED5-0C45-B030-B8A2A215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560112"/>
            <a:ext cx="8191822" cy="1448238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Последовательный поиск заданного значения в массиве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DF8E11D-4683-834B-B941-1F23045E7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916832"/>
            <a:ext cx="7473565" cy="4381056"/>
          </a:xfrm>
        </p:spPr>
      </p:pic>
    </p:spTree>
    <p:extLst>
      <p:ext uri="{BB962C8B-B14F-4D97-AF65-F5344CB8AC3E}">
        <p14:creationId xmlns:p14="http://schemas.microsoft.com/office/powerpoint/2010/main" val="164237801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871B5F-6ED5-0C45-B030-B8A2A215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510" y="548680"/>
            <a:ext cx="7776864" cy="864096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Другие примеры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78D1A1C1-46BB-984F-80B5-826482D91C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628799"/>
            <a:ext cx="7776864" cy="4971639"/>
          </a:xfrm>
        </p:spPr>
      </p:pic>
    </p:spTree>
    <p:extLst>
      <p:ext uri="{BB962C8B-B14F-4D97-AF65-F5344CB8AC3E}">
        <p14:creationId xmlns:p14="http://schemas.microsoft.com/office/powerpoint/2010/main" val="28893618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871B5F-6ED5-0C45-B030-B8A2A215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600" y="529352"/>
            <a:ext cx="7759774" cy="883424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Другие примеры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DA4B8AC-3D35-0148-BEE5-36782484B3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26" y="1412776"/>
            <a:ext cx="7885058" cy="4915872"/>
          </a:xfrm>
        </p:spPr>
      </p:pic>
    </p:spTree>
    <p:extLst>
      <p:ext uri="{BB962C8B-B14F-4D97-AF65-F5344CB8AC3E}">
        <p14:creationId xmlns:p14="http://schemas.microsoft.com/office/powerpoint/2010/main" val="3620097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8EB6B5-69B1-D044-83B1-8547CDDE9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36128"/>
            <a:ext cx="7886700" cy="1744800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Немного другой пример: что делает следующий метод в </a:t>
            </a:r>
            <a:r>
              <a:rPr lang="en-US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Java?</a:t>
            </a: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2469819-540E-2A49-A12D-3BF7227E6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3235153"/>
            <a:ext cx="7886700" cy="2230781"/>
          </a:xfrm>
        </p:spPr>
      </p:pic>
    </p:spTree>
    <p:extLst>
      <p:ext uri="{BB962C8B-B14F-4D97-AF65-F5344CB8AC3E}">
        <p14:creationId xmlns:p14="http://schemas.microsoft.com/office/powerpoint/2010/main" val="30783151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2641-09CE-C142-BBBC-9A2A28F99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Взаимная рекурсия</a:t>
            </a: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C90B68F-B624-E549-A58D-4B57CAB88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700808"/>
            <a:ext cx="7267818" cy="4503752"/>
          </a:xfrm>
        </p:spPr>
      </p:pic>
    </p:spTree>
    <p:extLst>
      <p:ext uri="{BB962C8B-B14F-4D97-AF65-F5344CB8AC3E}">
        <p14:creationId xmlns:p14="http://schemas.microsoft.com/office/powerpoint/2010/main" val="249072892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2641-09CE-C142-BBBC-9A2A28F99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Взаимная рекурсия</a:t>
            </a:r>
            <a:endParaRPr lang="ru-TR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E91CB971-1BC5-1348-A4DC-ECFAC72F53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85" y="1772816"/>
            <a:ext cx="7355383" cy="4689614"/>
          </a:xfrm>
        </p:spPr>
      </p:pic>
    </p:spTree>
    <p:extLst>
      <p:ext uri="{BB962C8B-B14F-4D97-AF65-F5344CB8AC3E}">
        <p14:creationId xmlns:p14="http://schemas.microsoft.com/office/powerpoint/2010/main" val="24579208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2641-09CE-C142-BBBC-9A2A28F99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600" y="256581"/>
            <a:ext cx="7632848" cy="1660251"/>
          </a:xfrm>
        </p:spPr>
        <p:txBody>
          <a:bodyPr/>
          <a:lstStyle/>
          <a:p>
            <a:r>
              <a:rPr lang="ru-TR" sz="3600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Хитрый, но совсем не эффективный, способ, пример вычисления чисел фибоначчи на взаимной рекурсии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468EEC3A-0867-1241-9A90-C678FF7074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916832"/>
            <a:ext cx="6251649" cy="4688737"/>
          </a:xfrm>
        </p:spPr>
      </p:pic>
    </p:spTree>
    <p:extLst>
      <p:ext uri="{BB962C8B-B14F-4D97-AF65-F5344CB8AC3E}">
        <p14:creationId xmlns:p14="http://schemas.microsoft.com/office/powerpoint/2010/main" val="339690369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2641-09CE-C142-BBBC-9A2A28F99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76" y="980728"/>
            <a:ext cx="7632848" cy="1660251"/>
          </a:xfrm>
        </p:spPr>
        <p:txBody>
          <a:bodyPr/>
          <a:lstStyle/>
          <a:p>
            <a:r>
              <a:rPr lang="ru-TR" sz="3600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Примитивная и не примитивная рекурсия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28E540BB-0D9D-C54C-A15D-4FD8517967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541861"/>
            <a:ext cx="7886700" cy="3617366"/>
          </a:xfrm>
        </p:spPr>
      </p:pic>
    </p:spTree>
    <p:extLst>
      <p:ext uri="{BB962C8B-B14F-4D97-AF65-F5344CB8AC3E}">
        <p14:creationId xmlns:p14="http://schemas.microsoft.com/office/powerpoint/2010/main" val="3590356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7E0B5D-73DB-E243-909A-77A001808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Перечисляемые типы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3560E04-2A20-8B48-9B3A-B066F54EE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91" y="2060848"/>
            <a:ext cx="8252922" cy="4320902"/>
          </a:xfrm>
        </p:spPr>
      </p:pic>
    </p:spTree>
    <p:extLst>
      <p:ext uri="{BB962C8B-B14F-4D97-AF65-F5344CB8AC3E}">
        <p14:creationId xmlns:p14="http://schemas.microsoft.com/office/powerpoint/2010/main" val="320008379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2641-09CE-C142-BBBC-9A2A28F99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980729"/>
            <a:ext cx="7704856" cy="864096"/>
          </a:xfrm>
        </p:spPr>
        <p:txBody>
          <a:bodyPr/>
          <a:lstStyle/>
          <a:p>
            <a:r>
              <a:rPr lang="ru-TR" sz="3600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Ловушки и недостатки рекурсии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8B8CB437-1B34-AE44-BA19-63FBD38399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700808"/>
            <a:ext cx="7578839" cy="3972099"/>
          </a:xfrm>
        </p:spPr>
      </p:pic>
    </p:spTree>
    <p:extLst>
      <p:ext uri="{BB962C8B-B14F-4D97-AF65-F5344CB8AC3E}">
        <p14:creationId xmlns:p14="http://schemas.microsoft.com/office/powerpoint/2010/main" val="34945991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2641-09CE-C142-BBBC-9A2A28F99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980729"/>
            <a:ext cx="7704856" cy="864096"/>
          </a:xfrm>
        </p:spPr>
        <p:txBody>
          <a:bodyPr/>
          <a:lstStyle/>
          <a:p>
            <a:r>
              <a:rPr lang="ru-TR" sz="3600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Важное наблюдение!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062707B7-896F-4447-BDB3-5618A63A57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916832"/>
            <a:ext cx="7401551" cy="3652838"/>
          </a:xfrm>
        </p:spPr>
      </p:pic>
    </p:spTree>
    <p:extLst>
      <p:ext uri="{BB962C8B-B14F-4D97-AF65-F5344CB8AC3E}">
        <p14:creationId xmlns:p14="http://schemas.microsoft.com/office/powerpoint/2010/main" val="44481450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1143000"/>
          </a:xfrm>
        </p:spPr>
        <p:txBody>
          <a:bodyPr>
            <a:normAutofit/>
          </a:bodyPr>
          <a:lstStyle/>
          <a:p>
            <a:r>
              <a:rPr lang="ru-RU" dirty="0"/>
              <a:t>Полезные ссылки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1052737"/>
            <a:ext cx="8119814" cy="5124226"/>
          </a:xfrm>
        </p:spPr>
        <p:txBody>
          <a:bodyPr>
            <a:normAutofit/>
          </a:bodyPr>
          <a:lstStyle/>
          <a:p>
            <a:endParaRPr lang="ru-RU" sz="1400" dirty="0"/>
          </a:p>
          <a:p>
            <a:r>
              <a:rPr lang="ru-RU" sz="1400" dirty="0"/>
              <a:t> </a:t>
            </a:r>
            <a:r>
              <a:rPr lang="ru-RU" sz="1400" dirty="0" err="1"/>
              <a:t>Гудрич</a:t>
            </a:r>
            <a:r>
              <a:rPr lang="ru-RU" sz="1400" dirty="0"/>
              <a:t> </a:t>
            </a:r>
            <a:r>
              <a:rPr lang="en" sz="1400" dirty="0"/>
              <a:t>M.T., </a:t>
            </a:r>
            <a:r>
              <a:rPr lang="ru-RU" sz="1400" dirty="0" err="1"/>
              <a:t>Тамассия</a:t>
            </a:r>
            <a:r>
              <a:rPr lang="ru-RU" sz="1400" dirty="0"/>
              <a:t> Р. Структуры данных и алгоритмы в </a:t>
            </a:r>
            <a:r>
              <a:rPr lang="en" sz="1400" dirty="0"/>
              <a:t>Java: </a:t>
            </a:r>
            <a:r>
              <a:rPr lang="ru-RU" sz="1400" dirty="0"/>
              <a:t>пер. с англ. – Мн.: Новое знание, 2003. 9. </a:t>
            </a:r>
            <a:r>
              <a:rPr lang="ru-RU" sz="1400" dirty="0" err="1"/>
              <a:t>Гасфилд</a:t>
            </a:r>
            <a:r>
              <a:rPr lang="ru-RU" sz="1400" dirty="0"/>
              <a:t> Д. Строки, деревья и последовательности в алгоритмах: пер. с англ. – СПб.: Невский Диалект; БХВ-Петербург, 2003. </a:t>
            </a:r>
          </a:p>
          <a:p>
            <a:r>
              <a:rPr lang="en" sz="1400"/>
              <a:t>Brass </a:t>
            </a:r>
            <a:r>
              <a:rPr lang="en" sz="1400" dirty="0"/>
              <a:t>P. Advanced data structures. CAMBRIDGE UNIVERSITY PRESS, 2008. 15. </a:t>
            </a:r>
            <a:r>
              <a:rPr lang="en" sz="1400" dirty="0" err="1"/>
              <a:t>Mehlhorn</a:t>
            </a:r>
            <a:r>
              <a:rPr lang="en" sz="1400" dirty="0"/>
              <a:t> K., Sanders P. Algorithms and Data Structures. The Basic Toolbox. – Springer, 2008. 16. J. Edmonds. How to think about algorithms. CAMBRIDGE UNIVERSITY PRESS, 2008. </a:t>
            </a:r>
            <a:endParaRPr lang="ru-RU" sz="1400" dirty="0"/>
          </a:p>
          <a:p>
            <a:r>
              <a:rPr lang="en" sz="1400" dirty="0"/>
              <a:t>Siena S. The Algorithm Design Manual, 2nd Edition [</a:t>
            </a:r>
            <a:r>
              <a:rPr lang="ru-RU" sz="1400" dirty="0"/>
              <a:t>Электронный </a:t>
            </a:r>
            <a:r>
              <a:rPr lang="ru-RU" sz="1400" dirty="0" err="1"/>
              <a:t>ресур</a:t>
            </a:r>
            <a:r>
              <a:rPr lang="en" sz="1400" dirty="0"/>
              <a:t>c]. – </a:t>
            </a:r>
            <a:r>
              <a:rPr lang="ru-RU" sz="1400" dirty="0"/>
              <a:t>Режим доступа: </a:t>
            </a:r>
            <a:r>
              <a:rPr lang="en" sz="1400" dirty="0"/>
              <a:t>http://</a:t>
            </a:r>
            <a:r>
              <a:rPr lang="en" sz="1400" dirty="0" err="1"/>
              <a:t>www.algorist.com</a:t>
            </a:r>
            <a:r>
              <a:rPr lang="en" sz="1400" dirty="0"/>
              <a:t>/ 122 18. </a:t>
            </a:r>
            <a:endParaRPr lang="ru-RU" sz="1400" dirty="0"/>
          </a:p>
          <a:p>
            <a:r>
              <a:rPr lang="en" sz="1400" dirty="0"/>
              <a:t>Bruno R. Preiss. Data Structures and Algorithms with Object-Oriented Design Patterns in Java [</a:t>
            </a:r>
            <a:r>
              <a:rPr lang="ru-RU" sz="1400" dirty="0"/>
              <a:t>Электронный </a:t>
            </a:r>
            <a:r>
              <a:rPr lang="ru-RU" sz="1400" dirty="0" err="1"/>
              <a:t>ресур</a:t>
            </a:r>
            <a:r>
              <a:rPr lang="en" sz="1400" dirty="0"/>
              <a:t>c]. – </a:t>
            </a:r>
            <a:r>
              <a:rPr lang="ru-RU" sz="1400" dirty="0"/>
              <a:t>Режим доступа: </a:t>
            </a:r>
            <a:r>
              <a:rPr lang="en" sz="1400" dirty="0"/>
              <a:t>http://</a:t>
            </a:r>
            <a:r>
              <a:rPr lang="en" sz="1400" dirty="0" err="1"/>
              <a:t>www.brpreiss.com</a:t>
            </a:r>
            <a:r>
              <a:rPr lang="en" sz="1400" dirty="0"/>
              <a:t>/books/opus5/ </a:t>
            </a:r>
            <a:endParaRPr lang="ru-RU" sz="20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2345-3612-4DB9-BB05-AE2C8D5DA220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5951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D6ACF4-DACE-A24B-A04C-32EB64BFD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Перечисляемые типы</a:t>
            </a:r>
            <a:endParaRPr lang="ru-TR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91357EC-07EC-394C-9E22-B7F71C0644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28" y="2524125"/>
            <a:ext cx="7060944" cy="3652838"/>
          </a:xfrm>
        </p:spPr>
      </p:pic>
    </p:spTree>
    <p:extLst>
      <p:ext uri="{BB962C8B-B14F-4D97-AF65-F5344CB8AC3E}">
        <p14:creationId xmlns:p14="http://schemas.microsoft.com/office/powerpoint/2010/main" val="921959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D6ACF4-DACE-A24B-A04C-32EB64BFD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Перечисляемые типы</a:t>
            </a:r>
            <a:endParaRPr lang="ru-TR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7B519F5C-0831-F54B-BAD0-D34B7DB60E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535262"/>
            <a:ext cx="7886700" cy="3630563"/>
          </a:xfrm>
        </p:spPr>
      </p:pic>
    </p:spTree>
    <p:extLst>
      <p:ext uri="{BB962C8B-B14F-4D97-AF65-F5344CB8AC3E}">
        <p14:creationId xmlns:p14="http://schemas.microsoft.com/office/powerpoint/2010/main" val="4195290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D6ACF4-DACE-A24B-A04C-32EB64BF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616" y="692696"/>
            <a:ext cx="7759774" cy="664680"/>
          </a:xfrm>
        </p:spPr>
        <p:txBody>
          <a:bodyPr/>
          <a:lstStyle/>
          <a:p>
            <a:r>
              <a:rPr lang="ru-TR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Перечисляемые типы</a:t>
            </a:r>
            <a:endParaRPr lang="ru-TR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7B519F5C-0831-F54B-BAD0-D34B7DB60E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50" y="1204100"/>
            <a:ext cx="5129036" cy="2361100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14C817D-9BB8-884F-9667-14CED0ED85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310" y="2924944"/>
            <a:ext cx="6732240" cy="377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94945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2651</TotalTime>
  <Words>627</Words>
  <Application>Microsoft Macintosh PowerPoint</Application>
  <PresentationFormat>Экран (4:3)</PresentationFormat>
  <Paragraphs>89</Paragraphs>
  <Slides>62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62</vt:i4>
      </vt:variant>
    </vt:vector>
  </HeadingPairs>
  <TitlesOfParts>
    <vt:vector size="69" baseType="lpstr">
      <vt:lpstr>Arial</vt:lpstr>
      <vt:lpstr>Calibri</vt:lpstr>
      <vt:lpstr>Calibri Light</vt:lpstr>
      <vt:lpstr>Palatino</vt:lpstr>
      <vt:lpstr>PT Sans</vt:lpstr>
      <vt:lpstr>Wingdings</vt:lpstr>
      <vt:lpstr>Специальное оформление</vt:lpstr>
      <vt:lpstr> Лекция 2 Введение в алгоритмы и структуры данных реального времени</vt:lpstr>
      <vt:lpstr>Презентация PowerPoint</vt:lpstr>
      <vt:lpstr>Тема лекции:«Основы ООП на Джава( продолжение). АТД » </vt:lpstr>
      <vt:lpstr>План лекции</vt:lpstr>
      <vt:lpstr>Перечисляемые типы данных</vt:lpstr>
      <vt:lpstr>Перечисляемые типы</vt:lpstr>
      <vt:lpstr>Перечисляемые типы</vt:lpstr>
      <vt:lpstr>Перечисляемые типы</vt:lpstr>
      <vt:lpstr>Перечисляемые типы</vt:lpstr>
      <vt:lpstr>Перечисляемые типы</vt:lpstr>
      <vt:lpstr>Перечисляемые типы</vt:lpstr>
      <vt:lpstr>Перечисляемые типы</vt:lpstr>
      <vt:lpstr>Перечисляемые типы</vt:lpstr>
      <vt:lpstr>Перечисляемые типы: пример Planet.java    </vt:lpstr>
      <vt:lpstr>Перечисляемые типы: пример Planet.java    </vt:lpstr>
      <vt:lpstr>Порядковые значения перечисляемых типов  </vt:lpstr>
      <vt:lpstr>Порядковые значения перечисляемых типов  </vt:lpstr>
      <vt:lpstr>Порядковые значения перечисляемых типов: пример Burger.java  </vt:lpstr>
      <vt:lpstr>Порядковые значения перечисляемых типов пример Burger.java  </vt:lpstr>
      <vt:lpstr>Порядковые значения перечисляемых типов пример Burger.java  </vt:lpstr>
      <vt:lpstr>Классы оболочки</vt:lpstr>
      <vt:lpstr>Классы оболочки</vt:lpstr>
      <vt:lpstr>Классы оболочки</vt:lpstr>
      <vt:lpstr>Классы оболочки: автоупаковка</vt:lpstr>
      <vt:lpstr>Классы оболочки: пример Игра в кости</vt:lpstr>
      <vt:lpstr>Классы оболочки: пример Игра в кости</vt:lpstr>
      <vt:lpstr>Классы оболочки: пример Игра в кости</vt:lpstr>
      <vt:lpstr>Классы оболочки: пример Игра в кости</vt:lpstr>
      <vt:lpstr>Классы оболочки: пример Игра в кости</vt:lpstr>
      <vt:lpstr>Метод toString()</vt:lpstr>
      <vt:lpstr>Что такое рекурсия?</vt:lpstr>
      <vt:lpstr>Типы рекурсии</vt:lpstr>
      <vt:lpstr>Почему стоит использовать рекурсию?</vt:lpstr>
      <vt:lpstr>Пример: Числа Фибоначчи</vt:lpstr>
      <vt:lpstr>Пример: Числа Фибоначчи</vt:lpstr>
      <vt:lpstr>Не рекурсивный способ вычисления  числа Фибоначчи     </vt:lpstr>
      <vt:lpstr>Рекурсивная функция fib    </vt:lpstr>
      <vt:lpstr>Использование рекурсии     </vt:lpstr>
      <vt:lpstr>Проблемы связанные с рекурсией    </vt:lpstr>
      <vt:lpstr>Стратегия – решение проблемы!    </vt:lpstr>
      <vt:lpstr>Основы использования рекурсии!    </vt:lpstr>
      <vt:lpstr>Как происходит управление памятью?   </vt:lpstr>
      <vt:lpstr>Что происходит при рекурсии?  </vt:lpstr>
      <vt:lpstr>Рекурсивный и не рекурсивный способы: пример вычисления суммы от 1 до n</vt:lpstr>
      <vt:lpstr>Формальное представление методов</vt:lpstr>
      <vt:lpstr>Использование нотации для представления</vt:lpstr>
      <vt:lpstr>Пример: факториал</vt:lpstr>
      <vt:lpstr>Пример:возведение в степень</vt:lpstr>
      <vt:lpstr>Использование области видимости</vt:lpstr>
      <vt:lpstr>Использование области видимости</vt:lpstr>
      <vt:lpstr>Последовательный поиск элементов в массиве по заданному значению</vt:lpstr>
      <vt:lpstr>Последовательный поиск заданного значения в массиве</vt:lpstr>
      <vt:lpstr>Другие примеры</vt:lpstr>
      <vt:lpstr>Другие примеры</vt:lpstr>
      <vt:lpstr>Немного другой пример: что делает следующий метод в Java?</vt:lpstr>
      <vt:lpstr>Взаимная рекурсия</vt:lpstr>
      <vt:lpstr>Взаимная рекурсия</vt:lpstr>
      <vt:lpstr>Хитрый, но совсем не эффективный, способ, пример вычисления чисел фибоначчи на взаимной рекурсии</vt:lpstr>
      <vt:lpstr>Примитивная и не примитивная рекурсия</vt:lpstr>
      <vt:lpstr>Ловушки и недостатки рекурсии</vt:lpstr>
      <vt:lpstr>Важное наблюдение!</vt:lpstr>
      <vt:lpstr>Полезные ссылки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программирование</dc:title>
  <dc:creator>Leonid</dc:creator>
  <cp:lastModifiedBy>lee zoo</cp:lastModifiedBy>
  <cp:revision>251</cp:revision>
  <dcterms:created xsi:type="dcterms:W3CDTF">2015-09-16T18:10:50Z</dcterms:created>
  <dcterms:modified xsi:type="dcterms:W3CDTF">2022-09-26T19:13:17Z</dcterms:modified>
</cp:coreProperties>
</file>

<file path=docProps/thumbnail.jpeg>
</file>